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82" r:id="rId3"/>
    <p:sldId id="270" r:id="rId4"/>
    <p:sldId id="281" r:id="rId5"/>
    <p:sldId id="269" r:id="rId6"/>
    <p:sldId id="257" r:id="rId7"/>
    <p:sldId id="266" r:id="rId8"/>
    <p:sldId id="276" r:id="rId9"/>
    <p:sldId id="260" r:id="rId10"/>
    <p:sldId id="278" r:id="rId11"/>
    <p:sldId id="259" r:id="rId12"/>
    <p:sldId id="275" r:id="rId13"/>
    <p:sldId id="268" r:id="rId14"/>
    <p:sldId id="280" r:id="rId15"/>
    <p:sldId id="258" r:id="rId16"/>
    <p:sldId id="279" r:id="rId17"/>
    <p:sldId id="267" r:id="rId18"/>
    <p:sldId id="277" r:id="rId19"/>
    <p:sldId id="26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10/22/2020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10/22/2020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10/22/2020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10/22/2020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10/22/2020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10/22/2020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med">
    <p:pull/>
  </p:transition>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B42A2-5EC1-4300-B5EF-48130AFE915D}"/>
              </a:ext>
            </a:extLst>
          </p:cNvPr>
          <p:cNvSpPr>
            <a:spLocks noGrp="1"/>
          </p:cNvSpPr>
          <p:nvPr>
            <p:ph type="ctrTitle"/>
          </p:nvPr>
        </p:nvSpPr>
        <p:spPr/>
        <p:txBody>
          <a:bodyPr/>
          <a:lstStyle/>
          <a:p>
            <a:r>
              <a:rPr lang="en-US" dirty="0"/>
              <a:t>Area of Focus </a:t>
            </a:r>
            <a:br>
              <a:rPr lang="en-US" dirty="0"/>
            </a:br>
            <a:r>
              <a:rPr lang="en-US" dirty="0"/>
              <a:t>Awards </a:t>
            </a:r>
            <a:br>
              <a:rPr lang="en-US" dirty="0"/>
            </a:br>
            <a:r>
              <a:rPr lang="en-US" dirty="0"/>
              <a:t>2019 - 2020</a:t>
            </a:r>
          </a:p>
        </p:txBody>
      </p:sp>
      <p:sp>
        <p:nvSpPr>
          <p:cNvPr id="3" name="Subtitle 2">
            <a:extLst>
              <a:ext uri="{FF2B5EF4-FFF2-40B4-BE49-F238E27FC236}">
                <a16:creationId xmlns:a16="http://schemas.microsoft.com/office/drawing/2014/main" xmlns="" id="{3C6601AB-283D-4BCC-AFB5-91824187BF8A}"/>
              </a:ext>
            </a:extLst>
          </p:cNvPr>
          <p:cNvSpPr>
            <a:spLocks noGrp="1"/>
          </p:cNvSpPr>
          <p:nvPr>
            <p:ph type="subTitle" idx="1"/>
          </p:nvPr>
        </p:nvSpPr>
        <p:spPr/>
        <p:txBody>
          <a:bodyPr>
            <a:normAutofit fontScale="25000" lnSpcReduction="20000"/>
          </a:bodyPr>
          <a:lstStyle/>
          <a:p>
            <a:r>
              <a:rPr lang="en-US" sz="8000" dirty="0"/>
              <a:t>Rotary District 6970</a:t>
            </a:r>
          </a:p>
          <a:p>
            <a:endParaRPr lang="en-US" dirty="0"/>
          </a:p>
          <a:p>
            <a:r>
              <a:rPr lang="en-US" sz="5600" i="1" dirty="0"/>
              <a:t>18 Outstanding Projects submitted from 8 Rotary Clubs representing 6 Areas of District 6970</a:t>
            </a:r>
          </a:p>
          <a:p>
            <a:r>
              <a:rPr lang="en-US" sz="5600" i="1" dirty="0"/>
              <a:t>Recognizing 9 Exemplary Projects</a:t>
            </a:r>
          </a:p>
        </p:txBody>
      </p:sp>
      <p:pic>
        <p:nvPicPr>
          <p:cNvPr id="6" name="Picture 5">
            <a:extLst>
              <a:ext uri="{FF2B5EF4-FFF2-40B4-BE49-F238E27FC236}">
                <a16:creationId xmlns:a16="http://schemas.microsoft.com/office/drawing/2014/main" xmlns="" id="{E3948C91-B598-4B1B-9946-106AEEC5F316}"/>
              </a:ext>
            </a:extLst>
          </p:cNvPr>
          <p:cNvPicPr>
            <a:picLocks noChangeAspect="1"/>
          </p:cNvPicPr>
          <p:nvPr/>
        </p:nvPicPr>
        <p:blipFill rotWithShape="1">
          <a:blip r:embed="rId2"/>
          <a:srcRect l="50000" t="18674" b="18674"/>
          <a:stretch/>
        </p:blipFill>
        <p:spPr>
          <a:xfrm>
            <a:off x="6249798" y="2187754"/>
            <a:ext cx="4762500" cy="2482492"/>
          </a:xfrm>
          <a:prstGeom prst="rect">
            <a:avLst/>
          </a:prstGeom>
        </p:spPr>
      </p:pic>
    </p:spTree>
    <p:extLst>
      <p:ext uri="{BB962C8B-B14F-4D97-AF65-F5344CB8AC3E}">
        <p14:creationId xmlns:p14="http://schemas.microsoft.com/office/powerpoint/2010/main" val="1697394597"/>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89466-50B9-43FE-B421-282F43AE5E52}"/>
              </a:ext>
            </a:extLst>
          </p:cNvPr>
          <p:cNvSpPr>
            <a:spLocks noGrp="1"/>
          </p:cNvSpPr>
          <p:nvPr>
            <p:ph type="title"/>
          </p:nvPr>
        </p:nvSpPr>
        <p:spPr/>
        <p:txBody>
          <a:bodyPr>
            <a:normAutofit/>
          </a:bodyPr>
          <a:lstStyle/>
          <a:p>
            <a:r>
              <a:rPr lang="en-US" sz="2800" dirty="0"/>
              <a:t>DOWNTOWN FIT LOOP</a:t>
            </a:r>
            <a:br>
              <a:rPr lang="en-US" sz="2800" dirty="0"/>
            </a:br>
            <a:r>
              <a:rPr lang="en-US" sz="2800" dirty="0"/>
              <a:t/>
            </a:r>
            <a:br>
              <a:rPr lang="en-US" sz="2800" dirty="0"/>
            </a:br>
            <a:r>
              <a:rPr lang="en-US" sz="2800" dirty="0"/>
              <a:t/>
            </a:r>
            <a:br>
              <a:rPr lang="en-US" sz="2800" dirty="0"/>
            </a:br>
            <a:r>
              <a:rPr lang="en-US" sz="1400" dirty="0"/>
              <a:t>Brandon Perry, Club President 2019-2020</a:t>
            </a:r>
            <a:br>
              <a:rPr lang="en-US" sz="1400" dirty="0"/>
            </a:br>
            <a:r>
              <a:rPr lang="en-US" sz="1400" dirty="0"/>
              <a:t>Frank Ganz, President-Elect 2019-2020</a:t>
            </a:r>
            <a:br>
              <a:rPr lang="en-US" sz="1400" dirty="0"/>
            </a:br>
            <a:r>
              <a:rPr lang="en-US" sz="1400" dirty="0"/>
              <a:t/>
            </a:r>
            <a:br>
              <a:rPr lang="en-US" sz="1400" dirty="0"/>
            </a:br>
            <a:r>
              <a:rPr lang="en-US" sz="1400" dirty="0"/>
              <a:t>Project Partners:</a:t>
            </a:r>
            <a:br>
              <a:rPr lang="en-US" sz="1400" dirty="0"/>
            </a:br>
            <a:r>
              <a:rPr lang="en-US" sz="1400" dirty="0"/>
              <a:t>City of Ormond Beach</a:t>
            </a:r>
            <a:br>
              <a:rPr lang="en-US" sz="1400" dirty="0"/>
            </a:br>
            <a:r>
              <a:rPr lang="en-US" sz="1400" dirty="0"/>
              <a:t/>
            </a:r>
            <a:br>
              <a:rPr lang="en-US" sz="1400" dirty="0"/>
            </a:br>
            <a:r>
              <a:rPr lang="en-US" sz="1400" dirty="0"/>
              <a:t>Enhancing public parks with fitness equipment and shade structures for public use facilitating enhanced public health.</a:t>
            </a:r>
            <a:endParaRPr lang="en-US" sz="2800" dirty="0"/>
          </a:p>
        </p:txBody>
      </p:sp>
      <p:pic>
        <p:nvPicPr>
          <p:cNvPr id="10" name="Content Placeholder 9">
            <a:extLst>
              <a:ext uri="{FF2B5EF4-FFF2-40B4-BE49-F238E27FC236}">
                <a16:creationId xmlns:a16="http://schemas.microsoft.com/office/drawing/2014/main" xmlns="" id="{FFD504D7-DF73-4DEE-A893-F8BF34F9E396}"/>
              </a:ext>
            </a:extLst>
          </p:cNvPr>
          <p:cNvPicPr>
            <a:picLocks noGrp="1" noChangeAspect="1"/>
          </p:cNvPicPr>
          <p:nvPr>
            <p:ph idx="1"/>
          </p:nvPr>
        </p:nvPicPr>
        <p:blipFill>
          <a:blip r:embed="rId2"/>
          <a:srcRect/>
          <a:stretch/>
        </p:blipFill>
        <p:spPr>
          <a:xfrm>
            <a:off x="4839462" y="138999"/>
            <a:ext cx="5001908" cy="6580001"/>
          </a:xfrm>
        </p:spPr>
      </p:pic>
    </p:spTree>
    <p:extLst>
      <p:ext uri="{BB962C8B-B14F-4D97-AF65-F5344CB8AC3E}">
        <p14:creationId xmlns:p14="http://schemas.microsoft.com/office/powerpoint/2010/main" val="239559157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7A71B01-7FD3-4424-B1EF-7950F940CE00}"/>
              </a:ext>
            </a:extLst>
          </p:cNvPr>
          <p:cNvPicPr>
            <a:picLocks noChangeAspect="1"/>
          </p:cNvPicPr>
          <p:nvPr/>
        </p:nvPicPr>
        <p:blipFill rotWithShape="1">
          <a:blip r:embed="rId2"/>
          <a:srcRect t="7812" b="7812"/>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9F2990A3-58A5-443C-9B59-806EDA1647F8}"/>
              </a:ext>
            </a:extLst>
          </p:cNvPr>
          <p:cNvSpPr txBox="1"/>
          <p:nvPr/>
        </p:nvSpPr>
        <p:spPr>
          <a:xfrm>
            <a:off x="305783" y="6161525"/>
            <a:ext cx="5167618" cy="369332"/>
          </a:xfrm>
          <a:prstGeom prst="rect">
            <a:avLst/>
          </a:prstGeom>
          <a:noFill/>
        </p:spPr>
        <p:txBody>
          <a:bodyPr wrap="square" rtlCol="0">
            <a:spAutoFit/>
          </a:bodyPr>
          <a:lstStyle/>
          <a:p>
            <a:r>
              <a:rPr lang="en-US" dirty="0">
                <a:solidFill>
                  <a:schemeClr val="bg1"/>
                </a:solidFill>
              </a:rPr>
              <a:t>ROTARY CLUB OF DOWNTOWN ORMOND BEACH</a:t>
            </a:r>
          </a:p>
        </p:txBody>
      </p:sp>
    </p:spTree>
    <p:extLst>
      <p:ext uri="{BB962C8B-B14F-4D97-AF65-F5344CB8AC3E}">
        <p14:creationId xmlns:p14="http://schemas.microsoft.com/office/powerpoint/2010/main" val="2201363852"/>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89466-50B9-43FE-B421-282F43AE5E52}"/>
              </a:ext>
            </a:extLst>
          </p:cNvPr>
          <p:cNvSpPr>
            <a:spLocks noGrp="1"/>
          </p:cNvSpPr>
          <p:nvPr>
            <p:ph type="title"/>
          </p:nvPr>
        </p:nvSpPr>
        <p:spPr/>
        <p:txBody>
          <a:bodyPr>
            <a:normAutofit/>
          </a:bodyPr>
          <a:lstStyle/>
          <a:p>
            <a:r>
              <a:rPr lang="en-US" sz="2800" dirty="0"/>
              <a:t>FOSTERING EARLY ACT PROGRAMS IN SCHOOLS</a:t>
            </a:r>
            <a:br>
              <a:rPr lang="en-US" sz="2800" dirty="0"/>
            </a:br>
            <a:r>
              <a:rPr lang="en-US" sz="2800" dirty="0"/>
              <a:t/>
            </a:r>
            <a:br>
              <a:rPr lang="en-US" sz="2800" dirty="0"/>
            </a:br>
            <a:r>
              <a:rPr lang="en-US" sz="1400" dirty="0"/>
              <a:t>Jodi Henson, Club President 2019-2020</a:t>
            </a:r>
            <a:br>
              <a:rPr lang="en-US" sz="1400" dirty="0"/>
            </a:br>
            <a:r>
              <a:rPr lang="en-US" sz="1400" dirty="0"/>
              <a:t>Dan </a:t>
            </a:r>
            <a:r>
              <a:rPr lang="en-US" sz="1400" dirty="0" err="1"/>
              <a:t>Westra</a:t>
            </a:r>
            <a:r>
              <a:rPr lang="en-US" sz="1400" dirty="0"/>
              <a:t>, Club Member</a:t>
            </a:r>
            <a:br>
              <a:rPr lang="en-US" sz="1400" dirty="0"/>
            </a:br>
            <a:r>
              <a:rPr lang="en-US" sz="1400" dirty="0"/>
              <a:t/>
            </a:r>
            <a:br>
              <a:rPr lang="en-US" sz="1400" dirty="0"/>
            </a:br>
            <a:r>
              <a:rPr lang="en-US" sz="1400" dirty="0"/>
              <a:t>Project </a:t>
            </a:r>
            <a:r>
              <a:rPr lang="en-US" sz="1400" dirty="0" err="1"/>
              <a:t>Parnters</a:t>
            </a:r>
            <a:r>
              <a:rPr lang="en-US" sz="1400" dirty="0"/>
              <a:t>:</a:t>
            </a:r>
            <a:br>
              <a:rPr lang="en-US" sz="1400" dirty="0"/>
            </a:br>
            <a:r>
              <a:rPr lang="en-US" sz="1400" dirty="0"/>
              <a:t>Emma Love Hardee Elementary School</a:t>
            </a:r>
            <a:br>
              <a:rPr lang="en-US" sz="1400" dirty="0"/>
            </a:br>
            <a:r>
              <a:rPr lang="en-US" sz="1400" dirty="0"/>
              <a:t>Fernandina Beach Middle School</a:t>
            </a:r>
            <a:br>
              <a:rPr lang="en-US" sz="1400" dirty="0"/>
            </a:br>
            <a:r>
              <a:rPr lang="en-US" sz="1400" dirty="0"/>
              <a:t>Rotary Club of Fernandina Beach</a:t>
            </a:r>
            <a:br>
              <a:rPr lang="en-US" sz="1400" dirty="0"/>
            </a:br>
            <a:r>
              <a:rPr lang="en-US" sz="1400" dirty="0"/>
              <a:t/>
            </a:r>
            <a:br>
              <a:rPr lang="en-US" sz="1400" dirty="0"/>
            </a:br>
            <a:r>
              <a:rPr lang="en-US" sz="1400" dirty="0"/>
              <a:t>Initiated </a:t>
            </a:r>
            <a:r>
              <a:rPr lang="en-US" sz="1400" dirty="0" err="1"/>
              <a:t>EarlyAct</a:t>
            </a:r>
            <a:r>
              <a:rPr lang="en-US" sz="1400" dirty="0"/>
              <a:t> program in local elementary school that has taught leadership and service principles to nearly 75 young boys and girls.  Program has led to formation of an Interact Club at the local middle school.</a:t>
            </a:r>
            <a:endParaRPr lang="en-US" sz="2800" dirty="0"/>
          </a:p>
        </p:txBody>
      </p:sp>
      <p:pic>
        <p:nvPicPr>
          <p:cNvPr id="10" name="Content Placeholder 9">
            <a:extLst>
              <a:ext uri="{FF2B5EF4-FFF2-40B4-BE49-F238E27FC236}">
                <a16:creationId xmlns:a16="http://schemas.microsoft.com/office/drawing/2014/main" xmlns="" id="{FFD504D7-DF73-4DEE-A893-F8BF34F9E396}"/>
              </a:ext>
            </a:extLst>
          </p:cNvPr>
          <p:cNvPicPr>
            <a:picLocks noGrp="1" noChangeAspect="1"/>
          </p:cNvPicPr>
          <p:nvPr>
            <p:ph idx="1"/>
          </p:nvPr>
        </p:nvPicPr>
        <p:blipFill>
          <a:blip r:embed="rId2"/>
          <a:srcRect/>
          <a:stretch/>
        </p:blipFill>
        <p:spPr>
          <a:xfrm>
            <a:off x="4803212" y="138999"/>
            <a:ext cx="5074407" cy="6580001"/>
          </a:xfrm>
        </p:spPr>
      </p:pic>
    </p:spTree>
    <p:extLst>
      <p:ext uri="{BB962C8B-B14F-4D97-AF65-F5344CB8AC3E}">
        <p14:creationId xmlns:p14="http://schemas.microsoft.com/office/powerpoint/2010/main" val="3953682821"/>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11892B2-7C35-4975-8220-1E4DA5DA893E}"/>
              </a:ext>
            </a:extLst>
          </p:cNvPr>
          <p:cNvPicPr>
            <a:picLocks noChangeAspect="1"/>
          </p:cNvPicPr>
          <p:nvPr/>
        </p:nvPicPr>
        <p:blipFill rotWithShape="1">
          <a:blip r:embed="rId2"/>
          <a:srcRect l="4684" r="8896"/>
          <a:stretch/>
        </p:blipFill>
        <p:spPr>
          <a:xfrm>
            <a:off x="0" y="0"/>
            <a:ext cx="12192001" cy="6858000"/>
          </a:xfrm>
          <a:prstGeom prst="rect">
            <a:avLst/>
          </a:prstGeom>
        </p:spPr>
      </p:pic>
      <p:sp>
        <p:nvSpPr>
          <p:cNvPr id="2" name="TextBox 1">
            <a:extLst>
              <a:ext uri="{FF2B5EF4-FFF2-40B4-BE49-F238E27FC236}">
                <a16:creationId xmlns:a16="http://schemas.microsoft.com/office/drawing/2014/main" xmlns="" id="{2033C187-2710-4597-868C-12B01B630404}"/>
              </a:ext>
            </a:extLst>
          </p:cNvPr>
          <p:cNvSpPr txBox="1"/>
          <p:nvPr/>
        </p:nvSpPr>
        <p:spPr>
          <a:xfrm>
            <a:off x="239880" y="6169612"/>
            <a:ext cx="5394121" cy="369332"/>
          </a:xfrm>
          <a:prstGeom prst="rect">
            <a:avLst/>
          </a:prstGeom>
          <a:noFill/>
        </p:spPr>
        <p:txBody>
          <a:bodyPr wrap="square" rtlCol="0">
            <a:spAutoFit/>
          </a:bodyPr>
          <a:lstStyle/>
          <a:p>
            <a:r>
              <a:rPr lang="en-US" dirty="0">
                <a:solidFill>
                  <a:srgbClr val="0070C0"/>
                </a:solidFill>
              </a:rPr>
              <a:t>ROTARY CLUB OF AMELIA ISLAND SUNRISE</a:t>
            </a:r>
          </a:p>
        </p:txBody>
      </p:sp>
    </p:spTree>
    <p:extLst>
      <p:ext uri="{BB962C8B-B14F-4D97-AF65-F5344CB8AC3E}">
        <p14:creationId xmlns:p14="http://schemas.microsoft.com/office/powerpoint/2010/main" val="3617078942"/>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89466-50B9-43FE-B421-282F43AE5E52}"/>
              </a:ext>
            </a:extLst>
          </p:cNvPr>
          <p:cNvSpPr>
            <a:spLocks noGrp="1"/>
          </p:cNvSpPr>
          <p:nvPr>
            <p:ph type="title"/>
          </p:nvPr>
        </p:nvSpPr>
        <p:spPr/>
        <p:txBody>
          <a:bodyPr>
            <a:normAutofit fontScale="90000"/>
          </a:bodyPr>
          <a:lstStyle/>
          <a:p>
            <a:r>
              <a:rPr lang="en-US" sz="2800" dirty="0"/>
              <a:t>ROTARY</a:t>
            </a:r>
            <a:br>
              <a:rPr lang="en-US" sz="2800" dirty="0"/>
            </a:br>
            <a:r>
              <a:rPr lang="en-US" sz="2800" dirty="0"/>
              <a:t>ORATORY COMPETITION</a:t>
            </a:r>
            <a:r>
              <a:rPr lang="en-US" dirty="0"/>
              <a:t/>
            </a:r>
            <a:br>
              <a:rPr lang="en-US" dirty="0"/>
            </a:br>
            <a:r>
              <a:rPr lang="en-US" dirty="0"/>
              <a:t/>
            </a:r>
            <a:br>
              <a:rPr lang="en-US" dirty="0"/>
            </a:br>
            <a:r>
              <a:rPr lang="en-US" sz="1400" dirty="0"/>
              <a:t>Bea Fore, Club President 2019-2020</a:t>
            </a:r>
            <a:br>
              <a:rPr lang="en-US" sz="1400" dirty="0"/>
            </a:br>
            <a:r>
              <a:rPr lang="en-US" sz="1400" dirty="0"/>
              <a:t>Greg Anderson, Club Member</a:t>
            </a:r>
            <a:br>
              <a:rPr lang="en-US" sz="1400" dirty="0"/>
            </a:br>
            <a:r>
              <a:rPr lang="en-US" sz="1400" dirty="0"/>
              <a:t/>
            </a:r>
            <a:br>
              <a:rPr lang="en-US" sz="1400" dirty="0"/>
            </a:br>
            <a:r>
              <a:rPr lang="en-US" sz="1400" dirty="0"/>
              <a:t>Project Partners:</a:t>
            </a:r>
            <a:br>
              <a:rPr lang="en-US" sz="1400" dirty="0"/>
            </a:br>
            <a:r>
              <a:rPr lang="en-US" sz="1400" dirty="0"/>
              <a:t>Rotary Club of Jacksonville</a:t>
            </a:r>
            <a:br>
              <a:rPr lang="en-US" sz="1400" dirty="0"/>
            </a:br>
            <a:r>
              <a:rPr lang="en-US" sz="1400" dirty="0"/>
              <a:t>Rotary Club of West Jacksonville</a:t>
            </a:r>
            <a:br>
              <a:rPr lang="en-US" sz="1400" dirty="0"/>
            </a:br>
            <a:r>
              <a:rPr lang="en-US" sz="1400" dirty="0"/>
              <a:t>Rotary Club of Orange Park</a:t>
            </a:r>
            <a:br>
              <a:rPr lang="en-US" sz="1400" dirty="0"/>
            </a:br>
            <a:r>
              <a:rPr lang="en-US" sz="1400" dirty="0"/>
              <a:t>Rotary Club of Amelia Island Sunrise</a:t>
            </a:r>
            <a:br>
              <a:rPr lang="en-US" sz="1400" dirty="0"/>
            </a:br>
            <a:r>
              <a:rPr lang="en-US" sz="1400" dirty="0"/>
              <a:t>Rotary Club of St. Augustine</a:t>
            </a:r>
            <a:br>
              <a:rPr lang="en-US" sz="1400" dirty="0"/>
            </a:br>
            <a:r>
              <a:rPr lang="en-US" sz="1400" dirty="0"/>
              <a:t>WJCT TV</a:t>
            </a:r>
            <a:br>
              <a:rPr lang="en-US" sz="1400" dirty="0"/>
            </a:br>
            <a:r>
              <a:rPr lang="en-US" sz="1400" dirty="0"/>
              <a:t/>
            </a:r>
            <a:br>
              <a:rPr lang="en-US" sz="1400" dirty="0"/>
            </a:br>
            <a:r>
              <a:rPr lang="en-US" sz="1400" dirty="0"/>
              <a:t>Provided research, composition and presentation opportunities to high school seniors in five county area of Florida’s First Coast.  Exemplary student orators were awarded college scholarship assistance.</a:t>
            </a:r>
          </a:p>
        </p:txBody>
      </p:sp>
      <p:pic>
        <p:nvPicPr>
          <p:cNvPr id="10" name="Content Placeholder 9">
            <a:extLst>
              <a:ext uri="{FF2B5EF4-FFF2-40B4-BE49-F238E27FC236}">
                <a16:creationId xmlns:a16="http://schemas.microsoft.com/office/drawing/2014/main" xmlns="" id="{FFD504D7-DF73-4DEE-A893-F8BF34F9E396}"/>
              </a:ext>
            </a:extLst>
          </p:cNvPr>
          <p:cNvPicPr>
            <a:picLocks noGrp="1" noChangeAspect="1"/>
          </p:cNvPicPr>
          <p:nvPr>
            <p:ph idx="1"/>
          </p:nvPr>
        </p:nvPicPr>
        <p:blipFill>
          <a:blip r:embed="rId2"/>
          <a:srcRect/>
          <a:stretch/>
        </p:blipFill>
        <p:spPr>
          <a:xfrm>
            <a:off x="4828895" y="138999"/>
            <a:ext cx="5023042" cy="6580001"/>
          </a:xfrm>
        </p:spPr>
      </p:pic>
    </p:spTree>
    <p:extLst>
      <p:ext uri="{BB962C8B-B14F-4D97-AF65-F5344CB8AC3E}">
        <p14:creationId xmlns:p14="http://schemas.microsoft.com/office/powerpoint/2010/main" val="3156571463"/>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C2AFDB8F-3606-4683-94DB-21EAE94575C2}"/>
              </a:ext>
            </a:extLst>
          </p:cNvPr>
          <p:cNvPicPr>
            <a:picLocks noChangeAspect="1"/>
          </p:cNvPicPr>
          <p:nvPr/>
        </p:nvPicPr>
        <p:blipFill>
          <a:blip r:embed="rId2"/>
          <a:stretch>
            <a:fillRect/>
          </a:stretch>
        </p:blipFill>
        <p:spPr>
          <a:xfrm>
            <a:off x="7793891" y="0"/>
            <a:ext cx="4398109" cy="6858000"/>
          </a:xfrm>
          <a:prstGeom prst="rect">
            <a:avLst/>
          </a:prstGeom>
        </p:spPr>
      </p:pic>
      <p:pic>
        <p:nvPicPr>
          <p:cNvPr id="17" name="Picture 16">
            <a:extLst>
              <a:ext uri="{FF2B5EF4-FFF2-40B4-BE49-F238E27FC236}">
                <a16:creationId xmlns:a16="http://schemas.microsoft.com/office/drawing/2014/main" xmlns="" id="{FE8E0731-61DC-4C98-8329-8A079EF5C1DF}"/>
              </a:ext>
            </a:extLst>
          </p:cNvPr>
          <p:cNvPicPr>
            <a:picLocks noChangeAspect="1"/>
          </p:cNvPicPr>
          <p:nvPr/>
        </p:nvPicPr>
        <p:blipFill rotWithShape="1">
          <a:blip r:embed="rId3"/>
          <a:srcRect l="519" t="461" b="29155"/>
          <a:stretch/>
        </p:blipFill>
        <p:spPr>
          <a:xfrm>
            <a:off x="0" y="0"/>
            <a:ext cx="7793891" cy="6858000"/>
          </a:xfrm>
          <a:prstGeom prst="rect">
            <a:avLst/>
          </a:prstGeom>
        </p:spPr>
      </p:pic>
      <p:sp>
        <p:nvSpPr>
          <p:cNvPr id="2" name="TextBox 1">
            <a:extLst>
              <a:ext uri="{FF2B5EF4-FFF2-40B4-BE49-F238E27FC236}">
                <a16:creationId xmlns:a16="http://schemas.microsoft.com/office/drawing/2014/main" xmlns="" id="{32AF43A2-BC9D-450A-A2D4-479D311E9FFC}"/>
              </a:ext>
            </a:extLst>
          </p:cNvPr>
          <p:cNvSpPr txBox="1"/>
          <p:nvPr/>
        </p:nvSpPr>
        <p:spPr>
          <a:xfrm>
            <a:off x="421265" y="186977"/>
            <a:ext cx="4398109" cy="369332"/>
          </a:xfrm>
          <a:prstGeom prst="rect">
            <a:avLst/>
          </a:prstGeom>
          <a:noFill/>
        </p:spPr>
        <p:txBody>
          <a:bodyPr wrap="square" rtlCol="0">
            <a:spAutoFit/>
          </a:bodyPr>
          <a:lstStyle/>
          <a:p>
            <a:r>
              <a:rPr lang="en-US" dirty="0">
                <a:solidFill>
                  <a:schemeClr val="bg1"/>
                </a:solidFill>
              </a:rPr>
              <a:t>ROTARY CLUB OF SOUTH JACKSONVILLE</a:t>
            </a:r>
          </a:p>
        </p:txBody>
      </p:sp>
    </p:spTree>
    <p:extLst>
      <p:ext uri="{BB962C8B-B14F-4D97-AF65-F5344CB8AC3E}">
        <p14:creationId xmlns:p14="http://schemas.microsoft.com/office/powerpoint/2010/main" val="3181052251"/>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89466-50B9-43FE-B421-282F43AE5E52}"/>
              </a:ext>
            </a:extLst>
          </p:cNvPr>
          <p:cNvSpPr>
            <a:spLocks noGrp="1"/>
          </p:cNvSpPr>
          <p:nvPr>
            <p:ph type="title"/>
          </p:nvPr>
        </p:nvSpPr>
        <p:spPr/>
        <p:txBody>
          <a:bodyPr>
            <a:normAutofit fontScale="90000"/>
          </a:bodyPr>
          <a:lstStyle/>
          <a:p>
            <a:r>
              <a:rPr lang="en-US" sz="2800" dirty="0"/>
              <a:t>BEACHES HEALTH JAM</a:t>
            </a:r>
            <a:r>
              <a:rPr lang="en-US" dirty="0"/>
              <a:t/>
            </a:r>
            <a:br>
              <a:rPr lang="en-US" dirty="0"/>
            </a:br>
            <a:r>
              <a:rPr lang="en-US" dirty="0"/>
              <a:t/>
            </a:r>
            <a:br>
              <a:rPr lang="en-US" dirty="0"/>
            </a:br>
            <a:r>
              <a:rPr lang="en-US" dirty="0"/>
              <a:t/>
            </a:r>
            <a:br>
              <a:rPr lang="en-US" dirty="0"/>
            </a:br>
            <a:r>
              <a:rPr lang="en-US" sz="1400" dirty="0"/>
              <a:t>Clarence Hill, Club President 2019-2020</a:t>
            </a:r>
            <a:br>
              <a:rPr lang="en-US" sz="1400" dirty="0"/>
            </a:br>
            <a:r>
              <a:rPr lang="en-US" sz="1400" dirty="0"/>
              <a:t>Cathy Hagan, President-Elect 2020-2021</a:t>
            </a:r>
            <a:br>
              <a:rPr lang="en-US" sz="1400" dirty="0"/>
            </a:br>
            <a:r>
              <a:rPr lang="en-US" sz="1400" dirty="0"/>
              <a:t>Chris Hoffman, Vice President 2020-2021</a:t>
            </a:r>
            <a:br>
              <a:rPr lang="en-US" sz="1400" dirty="0"/>
            </a:br>
            <a:r>
              <a:rPr lang="en-US" sz="1400" dirty="0"/>
              <a:t/>
            </a:r>
            <a:br>
              <a:rPr lang="en-US" sz="1400" dirty="0"/>
            </a:br>
            <a:r>
              <a:rPr lang="en-US" sz="1400" dirty="0"/>
              <a:t>Project Partners:</a:t>
            </a:r>
            <a:br>
              <a:rPr lang="en-US" sz="1400" dirty="0"/>
            </a:br>
            <a:r>
              <a:rPr lang="en-US" sz="1400" dirty="0"/>
              <a:t>Mayo Clinic</a:t>
            </a:r>
            <a:br>
              <a:rPr lang="en-US" sz="1400" dirty="0"/>
            </a:br>
            <a:r>
              <a:rPr lang="en-US" sz="1400" dirty="0"/>
              <a:t>YMCA</a:t>
            </a:r>
            <a:br>
              <a:rPr lang="en-US" sz="1400" dirty="0"/>
            </a:br>
            <a:r>
              <a:rPr lang="en-US" sz="1400" dirty="0"/>
              <a:t>BEAM Mobile Food</a:t>
            </a:r>
            <a:br>
              <a:rPr lang="en-US" sz="1400" dirty="0"/>
            </a:br>
            <a:r>
              <a:rPr lang="en-US" sz="1400" dirty="0"/>
              <a:t>Carver Center</a:t>
            </a:r>
            <a:br>
              <a:rPr lang="en-US" sz="1400" dirty="0"/>
            </a:br>
            <a:r>
              <a:rPr lang="en-US" sz="1400" dirty="0"/>
              <a:t>Mission House</a:t>
            </a:r>
            <a:br>
              <a:rPr lang="en-US" sz="1400" dirty="0"/>
            </a:br>
            <a:r>
              <a:rPr lang="en-US" sz="1400" dirty="0"/>
              <a:t>Beaches </a:t>
            </a:r>
            <a:r>
              <a:rPr lang="en-US" sz="1400" dirty="0" err="1"/>
              <a:t>Rotaract</a:t>
            </a:r>
            <a:r>
              <a:rPr lang="en-US" sz="1400" dirty="0"/>
              <a:t/>
            </a:r>
            <a:br>
              <a:rPr lang="en-US" sz="1400" dirty="0"/>
            </a:br>
            <a:r>
              <a:rPr lang="en-US" sz="1400" dirty="0"/>
              <a:t>Interact Club </a:t>
            </a:r>
            <a:r>
              <a:rPr lang="en-US" sz="1400" dirty="0" smtClean="0"/>
              <a:t>of Fletcher </a:t>
            </a:r>
            <a:r>
              <a:rPr lang="en-US" sz="1400" dirty="0"/>
              <a:t>High School</a:t>
            </a:r>
            <a:br>
              <a:rPr lang="en-US" sz="1400" dirty="0"/>
            </a:br>
            <a:r>
              <a:rPr lang="en-US" sz="1400" dirty="0"/>
              <a:t/>
            </a:r>
            <a:br>
              <a:rPr lang="en-US" sz="1400" dirty="0"/>
            </a:br>
            <a:r>
              <a:rPr lang="en-US" sz="1400" dirty="0"/>
              <a:t>A fun event with a health theme for underserved communities at the Jacksonville beaches.</a:t>
            </a:r>
          </a:p>
        </p:txBody>
      </p:sp>
      <p:pic>
        <p:nvPicPr>
          <p:cNvPr id="10" name="Content Placeholder 9">
            <a:extLst>
              <a:ext uri="{FF2B5EF4-FFF2-40B4-BE49-F238E27FC236}">
                <a16:creationId xmlns:a16="http://schemas.microsoft.com/office/drawing/2014/main" xmlns="" id="{FFD504D7-DF73-4DEE-A893-F8BF34F9E396}"/>
              </a:ext>
            </a:extLst>
          </p:cNvPr>
          <p:cNvPicPr>
            <a:picLocks noGrp="1" noChangeAspect="1"/>
          </p:cNvPicPr>
          <p:nvPr>
            <p:ph idx="1"/>
          </p:nvPr>
        </p:nvPicPr>
        <p:blipFill>
          <a:blip r:embed="rId2"/>
          <a:srcRect/>
          <a:stretch/>
        </p:blipFill>
        <p:spPr>
          <a:xfrm>
            <a:off x="4833529" y="138999"/>
            <a:ext cx="5013774" cy="6580001"/>
          </a:xfrm>
        </p:spPr>
      </p:pic>
    </p:spTree>
    <p:extLst>
      <p:ext uri="{BB962C8B-B14F-4D97-AF65-F5344CB8AC3E}">
        <p14:creationId xmlns:p14="http://schemas.microsoft.com/office/powerpoint/2010/main" val="563004812"/>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106EA71-979A-40EA-9E94-7B2F552784E4}"/>
              </a:ext>
            </a:extLst>
          </p:cNvPr>
          <p:cNvPicPr>
            <a:picLocks noChangeAspect="1"/>
          </p:cNvPicPr>
          <p:nvPr/>
        </p:nvPicPr>
        <p:blipFill rotWithShape="1">
          <a:blip r:embed="rId2"/>
          <a:srcRect t="11858" b="13142"/>
          <a:stretch/>
        </p:blipFill>
        <p:spPr>
          <a:xfrm>
            <a:off x="0" y="-1"/>
            <a:ext cx="12192000" cy="6858001"/>
          </a:xfrm>
          <a:prstGeom prst="rect">
            <a:avLst/>
          </a:prstGeom>
        </p:spPr>
      </p:pic>
      <p:sp>
        <p:nvSpPr>
          <p:cNvPr id="3" name="TextBox 2"/>
          <p:cNvSpPr txBox="1"/>
          <p:nvPr/>
        </p:nvSpPr>
        <p:spPr>
          <a:xfrm>
            <a:off x="511729" y="436228"/>
            <a:ext cx="6040073" cy="369332"/>
          </a:xfrm>
          <a:prstGeom prst="rect">
            <a:avLst/>
          </a:prstGeom>
          <a:noFill/>
        </p:spPr>
        <p:txBody>
          <a:bodyPr wrap="square" rtlCol="0">
            <a:spAutoFit/>
          </a:bodyPr>
          <a:lstStyle/>
          <a:p>
            <a:r>
              <a:rPr lang="en-US" dirty="0">
                <a:solidFill>
                  <a:schemeClr val="bg1"/>
                </a:solidFill>
              </a:rPr>
              <a:t>ROTARY CLUB OF JACKSONVILLE - OCEANSIDE</a:t>
            </a:r>
          </a:p>
        </p:txBody>
      </p:sp>
    </p:spTree>
    <p:extLst>
      <p:ext uri="{BB962C8B-B14F-4D97-AF65-F5344CB8AC3E}">
        <p14:creationId xmlns:p14="http://schemas.microsoft.com/office/powerpoint/2010/main" val="3322791473"/>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89466-50B9-43FE-B421-282F43AE5E52}"/>
              </a:ext>
            </a:extLst>
          </p:cNvPr>
          <p:cNvSpPr>
            <a:spLocks noGrp="1"/>
          </p:cNvSpPr>
          <p:nvPr>
            <p:ph type="title"/>
          </p:nvPr>
        </p:nvSpPr>
        <p:spPr>
          <a:xfrm>
            <a:off x="181232" y="1123837"/>
            <a:ext cx="3229233" cy="4601183"/>
          </a:xfrm>
        </p:spPr>
        <p:txBody>
          <a:bodyPr>
            <a:normAutofit/>
          </a:bodyPr>
          <a:lstStyle/>
          <a:p>
            <a:r>
              <a:rPr lang="en-US" sz="2800" dirty="0"/>
              <a:t>ROTARY SWIM &amp; SURF : MAKING A SPLASH IN FLAGLER COUNTY</a:t>
            </a:r>
            <a:br>
              <a:rPr lang="en-US" sz="2800" dirty="0"/>
            </a:br>
            <a:r>
              <a:rPr lang="en-US" sz="2800" dirty="0"/>
              <a:t/>
            </a:r>
            <a:br>
              <a:rPr lang="en-US" sz="2800" dirty="0"/>
            </a:br>
            <a:r>
              <a:rPr lang="en-US" sz="1400" dirty="0"/>
              <a:t>Roy </a:t>
            </a:r>
            <a:r>
              <a:rPr lang="en-US" sz="1400" dirty="0" err="1"/>
              <a:t>Sieger</a:t>
            </a:r>
            <a:r>
              <a:rPr lang="en-US" sz="1400" dirty="0"/>
              <a:t>, Club President 2019-2020</a:t>
            </a:r>
            <a:br>
              <a:rPr lang="en-US" sz="1400" dirty="0"/>
            </a:br>
            <a:r>
              <a:rPr lang="en-US" sz="1400" dirty="0"/>
              <a:t>Roseanne Stocker, President-Elect 2019-2020</a:t>
            </a:r>
            <a:br>
              <a:rPr lang="en-US" sz="1400" dirty="0"/>
            </a:br>
            <a:r>
              <a:rPr lang="en-US" sz="1400" dirty="0"/>
              <a:t/>
            </a:r>
            <a:br>
              <a:rPr lang="en-US" sz="1400" dirty="0"/>
            </a:br>
            <a:r>
              <a:rPr lang="en-US" sz="1400" dirty="0"/>
              <a:t>Project Partners:</a:t>
            </a:r>
            <a:br>
              <a:rPr lang="en-US" sz="1400" dirty="0"/>
            </a:br>
            <a:r>
              <a:rPr lang="en-US" sz="1400" dirty="0"/>
              <a:t>City of Flagler Beach Ocean Rescue</a:t>
            </a:r>
            <a:br>
              <a:rPr lang="en-US" sz="1400" dirty="0"/>
            </a:br>
            <a:r>
              <a:rPr lang="en-US" sz="1400" dirty="0"/>
              <a:t>Urban Surf4Kids</a:t>
            </a:r>
            <a:br>
              <a:rPr lang="en-US" sz="1400" dirty="0"/>
            </a:br>
            <a:r>
              <a:rPr lang="en-US" sz="1400" dirty="0"/>
              <a:t/>
            </a:r>
            <a:br>
              <a:rPr lang="en-US" sz="1400" dirty="0"/>
            </a:br>
            <a:r>
              <a:rPr lang="en-US" sz="1400" dirty="0"/>
              <a:t>Provided swim, surf and water safety lessons as well as conflict resolution skills for children. Encouraged and provided means for minority, at-risk and economically disadvantaged youth to participate.</a:t>
            </a:r>
            <a:endParaRPr lang="en-US" sz="2800" dirty="0"/>
          </a:p>
        </p:txBody>
      </p:sp>
      <p:pic>
        <p:nvPicPr>
          <p:cNvPr id="10" name="Content Placeholder 9">
            <a:extLst>
              <a:ext uri="{FF2B5EF4-FFF2-40B4-BE49-F238E27FC236}">
                <a16:creationId xmlns:a16="http://schemas.microsoft.com/office/drawing/2014/main" xmlns="" id="{FFD504D7-DF73-4DEE-A893-F8BF34F9E396}"/>
              </a:ext>
            </a:extLst>
          </p:cNvPr>
          <p:cNvPicPr>
            <a:picLocks noGrp="1" noChangeAspect="1"/>
          </p:cNvPicPr>
          <p:nvPr>
            <p:ph idx="1"/>
          </p:nvPr>
        </p:nvPicPr>
        <p:blipFill>
          <a:blip r:embed="rId2"/>
          <a:srcRect/>
          <a:stretch/>
        </p:blipFill>
        <p:spPr>
          <a:xfrm>
            <a:off x="4821800" y="138999"/>
            <a:ext cx="5037232" cy="6580001"/>
          </a:xfrm>
        </p:spPr>
      </p:pic>
    </p:spTree>
    <p:extLst>
      <p:ext uri="{BB962C8B-B14F-4D97-AF65-F5344CB8AC3E}">
        <p14:creationId xmlns:p14="http://schemas.microsoft.com/office/powerpoint/2010/main" val="2903323018"/>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AABA482-91D8-4A2B-B802-8C27E9A0AC67}"/>
              </a:ext>
            </a:extLst>
          </p:cNvPr>
          <p:cNvPicPr>
            <a:picLocks noChangeAspect="1"/>
          </p:cNvPicPr>
          <p:nvPr/>
        </p:nvPicPr>
        <p:blipFill rotWithShape="1">
          <a:blip r:embed="rId2"/>
          <a:srcRect l="3600" t="1" r="3600" b="1"/>
          <a:stretch/>
        </p:blipFill>
        <p:spPr>
          <a:xfrm>
            <a:off x="0" y="0"/>
            <a:ext cx="12192000" cy="6858000"/>
          </a:xfrm>
          <a:prstGeom prst="rect">
            <a:avLst/>
          </a:prstGeom>
        </p:spPr>
      </p:pic>
      <p:sp>
        <p:nvSpPr>
          <p:cNvPr id="2" name="TextBox 1"/>
          <p:cNvSpPr txBox="1"/>
          <p:nvPr/>
        </p:nvSpPr>
        <p:spPr>
          <a:xfrm>
            <a:off x="514448" y="420583"/>
            <a:ext cx="7372865" cy="369332"/>
          </a:xfrm>
          <a:prstGeom prst="rect">
            <a:avLst/>
          </a:prstGeom>
          <a:noFill/>
        </p:spPr>
        <p:txBody>
          <a:bodyPr wrap="square" rtlCol="0">
            <a:spAutoFit/>
          </a:bodyPr>
          <a:lstStyle/>
          <a:p>
            <a:r>
              <a:rPr lang="en-US" dirty="0">
                <a:solidFill>
                  <a:schemeClr val="bg1"/>
                </a:solidFill>
              </a:rPr>
              <a:t>ROTARY CLUB OF FLAGLER BEACH</a:t>
            </a:r>
          </a:p>
        </p:txBody>
      </p:sp>
    </p:spTree>
    <p:extLst>
      <p:ext uri="{BB962C8B-B14F-4D97-AF65-F5344CB8AC3E}">
        <p14:creationId xmlns:p14="http://schemas.microsoft.com/office/powerpoint/2010/main" val="2147530194"/>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89466-50B9-43FE-B421-282F43AE5E52}"/>
              </a:ext>
            </a:extLst>
          </p:cNvPr>
          <p:cNvSpPr>
            <a:spLocks noGrp="1"/>
          </p:cNvSpPr>
          <p:nvPr>
            <p:ph type="title"/>
          </p:nvPr>
        </p:nvSpPr>
        <p:spPr/>
        <p:txBody>
          <a:bodyPr/>
          <a:lstStyle/>
          <a:p>
            <a:r>
              <a:rPr lang="en-US" sz="2800" dirty="0"/>
              <a:t>HURRICANE DORIAN RELIEF</a:t>
            </a:r>
            <a:r>
              <a:rPr lang="en-US" dirty="0"/>
              <a:t/>
            </a:r>
            <a:br>
              <a:rPr lang="en-US" dirty="0"/>
            </a:br>
            <a:r>
              <a:rPr lang="en-US" dirty="0"/>
              <a:t/>
            </a:r>
            <a:br>
              <a:rPr lang="en-US" dirty="0"/>
            </a:br>
            <a:r>
              <a:rPr lang="en-US" sz="1400" dirty="0"/>
              <a:t>Peggy </a:t>
            </a:r>
            <a:r>
              <a:rPr lang="en-US" sz="1400" dirty="0" err="1"/>
              <a:t>Gachet</a:t>
            </a:r>
            <a:r>
              <a:rPr lang="en-US" sz="1400" dirty="0"/>
              <a:t>, Club President 2019-2020</a:t>
            </a:r>
            <a:br>
              <a:rPr lang="en-US" sz="1400" dirty="0"/>
            </a:br>
            <a:r>
              <a:rPr lang="en-US" sz="1400" dirty="0"/>
              <a:t>Dan Hilbert, President-Elect 2019-2020</a:t>
            </a:r>
            <a:br>
              <a:rPr lang="en-US" sz="1400" dirty="0"/>
            </a:br>
            <a:r>
              <a:rPr lang="en-US" sz="1400" dirty="0"/>
              <a:t/>
            </a:r>
            <a:br>
              <a:rPr lang="en-US" sz="1400" dirty="0"/>
            </a:br>
            <a:r>
              <a:rPr lang="en-US" sz="1400" dirty="0"/>
              <a:t>Project Partners:</a:t>
            </a:r>
            <a:br>
              <a:rPr lang="en-US" sz="1400" dirty="0"/>
            </a:br>
            <a:r>
              <a:rPr lang="en-US" sz="1400" dirty="0"/>
              <a:t>Flagler Health</a:t>
            </a:r>
            <a:br>
              <a:rPr lang="en-US" sz="1400" dirty="0"/>
            </a:br>
            <a:r>
              <a:rPr lang="en-US" sz="1400" dirty="0"/>
              <a:t>Rotaract</a:t>
            </a:r>
            <a:br>
              <a:rPr lang="en-US" sz="1400" dirty="0"/>
            </a:br>
            <a:r>
              <a:rPr lang="en-US" sz="1400" dirty="0"/>
              <a:t>Interact</a:t>
            </a:r>
            <a:br>
              <a:rPr lang="en-US" sz="1400" dirty="0"/>
            </a:br>
            <a:r>
              <a:rPr lang="en-US" sz="1400" dirty="0"/>
              <a:t>Early Act</a:t>
            </a:r>
            <a:br>
              <a:rPr lang="en-US" sz="1400" dirty="0"/>
            </a:br>
            <a:r>
              <a:rPr lang="en-US" sz="1400" dirty="0"/>
              <a:t/>
            </a:r>
            <a:br>
              <a:rPr lang="en-US" sz="1400" dirty="0"/>
            </a:br>
            <a:r>
              <a:rPr lang="en-US" sz="1400" dirty="0"/>
              <a:t>Provided medical relief for hurricane ravaged areas of the Bahamas by supporting an emergency health clinic in Hope Town with staff and funding.</a:t>
            </a:r>
          </a:p>
        </p:txBody>
      </p:sp>
      <p:pic>
        <p:nvPicPr>
          <p:cNvPr id="10" name="Content Placeholder 9">
            <a:extLst>
              <a:ext uri="{FF2B5EF4-FFF2-40B4-BE49-F238E27FC236}">
                <a16:creationId xmlns:a16="http://schemas.microsoft.com/office/drawing/2014/main" xmlns="" id="{FFD504D7-DF73-4DEE-A893-F8BF34F9E396}"/>
              </a:ext>
            </a:extLst>
          </p:cNvPr>
          <p:cNvPicPr>
            <a:picLocks noGrp="1" noChangeAspect="1"/>
          </p:cNvPicPr>
          <p:nvPr>
            <p:ph idx="1"/>
          </p:nvPr>
        </p:nvPicPr>
        <p:blipFill>
          <a:blip r:embed="rId2"/>
          <a:srcRect/>
          <a:stretch/>
        </p:blipFill>
        <p:spPr>
          <a:xfrm>
            <a:off x="4871768" y="138999"/>
            <a:ext cx="4937295" cy="6580001"/>
          </a:xfrm>
        </p:spPr>
      </p:pic>
    </p:spTree>
    <p:extLst>
      <p:ext uri="{BB962C8B-B14F-4D97-AF65-F5344CB8AC3E}">
        <p14:creationId xmlns:p14="http://schemas.microsoft.com/office/powerpoint/2010/main" val="146556761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F307670-5CDB-4F8A-AE30-A5A4D0126FF3}"/>
              </a:ext>
            </a:extLst>
          </p:cNvPr>
          <p:cNvPicPr>
            <a:picLocks noChangeAspect="1"/>
          </p:cNvPicPr>
          <p:nvPr/>
        </p:nvPicPr>
        <p:blipFill rotWithShape="1">
          <a:blip r:embed="rId2"/>
          <a:srcRect t="46312" b="11500"/>
          <a:stretch/>
        </p:blipFill>
        <p:spPr>
          <a:xfrm>
            <a:off x="0" y="-1"/>
            <a:ext cx="12192000" cy="6858001"/>
          </a:xfrm>
          <a:prstGeom prst="rect">
            <a:avLst/>
          </a:prstGeom>
        </p:spPr>
      </p:pic>
      <p:sp>
        <p:nvSpPr>
          <p:cNvPr id="2" name="TextBox 1">
            <a:extLst>
              <a:ext uri="{FF2B5EF4-FFF2-40B4-BE49-F238E27FC236}">
                <a16:creationId xmlns:a16="http://schemas.microsoft.com/office/drawing/2014/main" xmlns="" id="{9423EC01-D143-4337-8380-7558D744349E}"/>
              </a:ext>
            </a:extLst>
          </p:cNvPr>
          <p:cNvSpPr txBox="1"/>
          <p:nvPr/>
        </p:nvSpPr>
        <p:spPr>
          <a:xfrm>
            <a:off x="511728" y="427839"/>
            <a:ext cx="4026716" cy="646331"/>
          </a:xfrm>
          <a:prstGeom prst="rect">
            <a:avLst/>
          </a:prstGeom>
          <a:noFill/>
        </p:spPr>
        <p:txBody>
          <a:bodyPr wrap="square" rtlCol="0">
            <a:spAutoFit/>
          </a:bodyPr>
          <a:lstStyle/>
          <a:p>
            <a:r>
              <a:rPr lang="en-US" dirty="0">
                <a:solidFill>
                  <a:schemeClr val="bg1"/>
                </a:solidFill>
              </a:rPr>
              <a:t>ROTARY CLUB OF ST. AUGUSTINE</a:t>
            </a:r>
          </a:p>
          <a:p>
            <a:endParaRPr lang="en-US" dirty="0"/>
          </a:p>
        </p:txBody>
      </p:sp>
    </p:spTree>
    <p:extLst>
      <p:ext uri="{BB962C8B-B14F-4D97-AF65-F5344CB8AC3E}">
        <p14:creationId xmlns:p14="http://schemas.microsoft.com/office/powerpoint/2010/main" val="2533644292"/>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89466-50B9-43FE-B421-282F43AE5E52}"/>
              </a:ext>
            </a:extLst>
          </p:cNvPr>
          <p:cNvSpPr>
            <a:spLocks noGrp="1"/>
          </p:cNvSpPr>
          <p:nvPr>
            <p:ph type="title"/>
          </p:nvPr>
        </p:nvSpPr>
        <p:spPr/>
        <p:txBody>
          <a:bodyPr>
            <a:normAutofit/>
          </a:bodyPr>
          <a:lstStyle/>
          <a:p>
            <a:r>
              <a:rPr lang="en-US" sz="2800" dirty="0"/>
              <a:t>WATER PROJECT, CERRO VERDE, HONDOURAS</a:t>
            </a:r>
            <a:br>
              <a:rPr lang="en-US" sz="2800" dirty="0"/>
            </a:br>
            <a:r>
              <a:rPr lang="en-US" sz="2800" dirty="0"/>
              <a:t/>
            </a:r>
            <a:br>
              <a:rPr lang="en-US" sz="2800" dirty="0"/>
            </a:br>
            <a:r>
              <a:rPr lang="en-US" sz="2800" dirty="0"/>
              <a:t/>
            </a:r>
            <a:br>
              <a:rPr lang="en-US" sz="2800" dirty="0"/>
            </a:br>
            <a:r>
              <a:rPr lang="en-US" sz="1400" dirty="0"/>
              <a:t>Bea Fore, Club President 2019-2020</a:t>
            </a:r>
            <a:br>
              <a:rPr lang="en-US" sz="1400" dirty="0"/>
            </a:br>
            <a:r>
              <a:rPr lang="en-US" sz="1400" dirty="0"/>
              <a:t>Greg Anderson, Club Member</a:t>
            </a:r>
            <a:br>
              <a:rPr lang="en-US" sz="1400" dirty="0"/>
            </a:br>
            <a:r>
              <a:rPr lang="en-US" sz="1400" dirty="0"/>
              <a:t/>
            </a:r>
            <a:br>
              <a:rPr lang="en-US" sz="1400" dirty="0"/>
            </a:br>
            <a:r>
              <a:rPr lang="en-US" sz="1400" dirty="0"/>
              <a:t>Project Partners:</a:t>
            </a:r>
            <a:br>
              <a:rPr lang="en-US" sz="1400" dirty="0"/>
            </a:br>
            <a:r>
              <a:rPr lang="en-US" sz="1400" dirty="0"/>
              <a:t>University of Illinois</a:t>
            </a:r>
            <a:br>
              <a:rPr lang="en-US" sz="1400" dirty="0"/>
            </a:br>
            <a:r>
              <a:rPr lang="en-US" sz="1400" dirty="0"/>
              <a:t>World Water Alliance of Florida</a:t>
            </a:r>
            <a:br>
              <a:rPr lang="en-US" sz="1400" dirty="0"/>
            </a:br>
            <a:r>
              <a:rPr lang="en-US" sz="1400" dirty="0"/>
              <a:t>Residents of Cerro Verde</a:t>
            </a:r>
            <a:br>
              <a:rPr lang="en-US" sz="1400" dirty="0"/>
            </a:br>
            <a:r>
              <a:rPr lang="en-US" sz="1400" dirty="0"/>
              <a:t/>
            </a:r>
            <a:br>
              <a:rPr lang="en-US" sz="1400" dirty="0"/>
            </a:br>
            <a:r>
              <a:rPr lang="en-US" sz="1400" dirty="0"/>
              <a:t>Collaborative design and construction of  a sustainable water supply system to 50 homes in a remote Central American village.</a:t>
            </a:r>
            <a:endParaRPr lang="en-US" sz="2800" dirty="0"/>
          </a:p>
        </p:txBody>
      </p:sp>
      <p:pic>
        <p:nvPicPr>
          <p:cNvPr id="10" name="Content Placeholder 9">
            <a:extLst>
              <a:ext uri="{FF2B5EF4-FFF2-40B4-BE49-F238E27FC236}">
                <a16:creationId xmlns:a16="http://schemas.microsoft.com/office/drawing/2014/main" xmlns="" id="{FFD504D7-DF73-4DEE-A893-F8BF34F9E396}"/>
              </a:ext>
            </a:extLst>
          </p:cNvPr>
          <p:cNvPicPr>
            <a:picLocks noGrp="1" noChangeAspect="1"/>
          </p:cNvPicPr>
          <p:nvPr>
            <p:ph idx="1"/>
          </p:nvPr>
        </p:nvPicPr>
        <p:blipFill>
          <a:blip r:embed="rId2"/>
          <a:srcRect/>
          <a:stretch/>
        </p:blipFill>
        <p:spPr>
          <a:xfrm>
            <a:off x="4825883" y="138999"/>
            <a:ext cx="5029066" cy="6580001"/>
          </a:xfrm>
        </p:spPr>
      </p:pic>
    </p:spTree>
    <p:extLst>
      <p:ext uri="{BB962C8B-B14F-4D97-AF65-F5344CB8AC3E}">
        <p14:creationId xmlns:p14="http://schemas.microsoft.com/office/powerpoint/2010/main" val="1843542084"/>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951D6E0-2BDC-4AC1-90BE-6213916D588F}"/>
              </a:ext>
            </a:extLst>
          </p:cNvPr>
          <p:cNvPicPr>
            <a:picLocks noChangeAspect="1"/>
          </p:cNvPicPr>
          <p:nvPr/>
        </p:nvPicPr>
        <p:blipFill rotWithShape="1">
          <a:blip r:embed="rId2"/>
          <a:srcRect t="4136" b="7422"/>
          <a:stretch/>
        </p:blipFill>
        <p:spPr>
          <a:xfrm>
            <a:off x="-9793" y="-344773"/>
            <a:ext cx="6090431" cy="7202774"/>
          </a:xfrm>
          <a:prstGeom prst="rect">
            <a:avLst/>
          </a:prstGeom>
        </p:spPr>
      </p:pic>
      <p:pic>
        <p:nvPicPr>
          <p:cNvPr id="16" name="Picture 15">
            <a:extLst>
              <a:ext uri="{FF2B5EF4-FFF2-40B4-BE49-F238E27FC236}">
                <a16:creationId xmlns:a16="http://schemas.microsoft.com/office/drawing/2014/main" xmlns="" id="{A2590B4F-61CA-427F-8538-4A4F156B21DF}"/>
              </a:ext>
            </a:extLst>
          </p:cNvPr>
          <p:cNvPicPr>
            <a:picLocks noChangeAspect="1"/>
          </p:cNvPicPr>
          <p:nvPr/>
        </p:nvPicPr>
        <p:blipFill rotWithShape="1">
          <a:blip r:embed="rId3"/>
          <a:srcRect b="35240"/>
          <a:stretch/>
        </p:blipFill>
        <p:spPr>
          <a:xfrm>
            <a:off x="6096000" y="-344774"/>
            <a:ext cx="6205928" cy="7202774"/>
          </a:xfrm>
          <a:prstGeom prst="rect">
            <a:avLst/>
          </a:prstGeom>
        </p:spPr>
      </p:pic>
      <p:sp>
        <p:nvSpPr>
          <p:cNvPr id="2" name="Rectangle 1"/>
          <p:cNvSpPr/>
          <p:nvPr/>
        </p:nvSpPr>
        <p:spPr>
          <a:xfrm>
            <a:off x="3051897" y="-681564"/>
            <a:ext cx="53767" cy="3993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3F987521-622A-429D-A6D9-81841CFAA171}"/>
              </a:ext>
            </a:extLst>
          </p:cNvPr>
          <p:cNvSpPr txBox="1"/>
          <p:nvPr/>
        </p:nvSpPr>
        <p:spPr>
          <a:xfrm>
            <a:off x="9070974" y="3508488"/>
            <a:ext cx="3121026" cy="923330"/>
          </a:xfrm>
          <a:prstGeom prst="rect">
            <a:avLst/>
          </a:prstGeom>
          <a:noFill/>
        </p:spPr>
        <p:txBody>
          <a:bodyPr wrap="square" rtlCol="0">
            <a:spAutoFit/>
          </a:bodyPr>
          <a:lstStyle/>
          <a:p>
            <a:pPr algn="ctr"/>
            <a:r>
              <a:rPr lang="en-US" dirty="0">
                <a:solidFill>
                  <a:schemeClr val="bg1"/>
                </a:solidFill>
              </a:rPr>
              <a:t>ROTARY CLUB OF SOUTH JACKSONVILLE</a:t>
            </a:r>
          </a:p>
          <a:p>
            <a:pPr algn="ctr"/>
            <a:endParaRPr lang="en-US" dirty="0"/>
          </a:p>
        </p:txBody>
      </p:sp>
    </p:spTree>
    <p:extLst>
      <p:ext uri="{BB962C8B-B14F-4D97-AF65-F5344CB8AC3E}">
        <p14:creationId xmlns:p14="http://schemas.microsoft.com/office/powerpoint/2010/main" val="3801777075"/>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89466-50B9-43FE-B421-282F43AE5E52}"/>
              </a:ext>
            </a:extLst>
          </p:cNvPr>
          <p:cNvSpPr>
            <a:spLocks noGrp="1"/>
          </p:cNvSpPr>
          <p:nvPr>
            <p:ph type="title"/>
          </p:nvPr>
        </p:nvSpPr>
        <p:spPr/>
        <p:txBody>
          <a:bodyPr/>
          <a:lstStyle/>
          <a:p>
            <a:r>
              <a:rPr lang="en-US" sz="2800" dirty="0"/>
              <a:t>RISE AGAINST HUNGER</a:t>
            </a:r>
            <a:r>
              <a:rPr lang="en-US" sz="3600" dirty="0"/>
              <a:t/>
            </a:r>
            <a:br>
              <a:rPr lang="en-US" sz="3600" dirty="0"/>
            </a:br>
            <a:r>
              <a:rPr lang="en-US" sz="3600" dirty="0"/>
              <a:t/>
            </a:r>
            <a:br>
              <a:rPr lang="en-US" sz="3600" dirty="0"/>
            </a:br>
            <a:r>
              <a:rPr lang="en-US" sz="1400" dirty="0"/>
              <a:t>Jodi Henson, Club President 2019-2020</a:t>
            </a:r>
            <a:br>
              <a:rPr lang="en-US" sz="1400" dirty="0"/>
            </a:br>
            <a:r>
              <a:rPr lang="en-US" sz="1400" dirty="0"/>
              <a:t>Dan </a:t>
            </a:r>
            <a:r>
              <a:rPr lang="en-US" sz="1400" dirty="0" err="1"/>
              <a:t>Westra</a:t>
            </a:r>
            <a:r>
              <a:rPr lang="en-US" sz="1400" dirty="0"/>
              <a:t>, Club Member</a:t>
            </a:r>
            <a:br>
              <a:rPr lang="en-US" sz="1400" dirty="0"/>
            </a:br>
            <a:r>
              <a:rPr lang="en-US" sz="1400" dirty="0"/>
              <a:t/>
            </a:r>
            <a:br>
              <a:rPr lang="en-US" sz="1400" dirty="0"/>
            </a:br>
            <a:r>
              <a:rPr lang="en-US" sz="1400" dirty="0"/>
              <a:t>Project Partners:</a:t>
            </a:r>
            <a:br>
              <a:rPr lang="en-US" sz="1400" dirty="0"/>
            </a:br>
            <a:r>
              <a:rPr lang="en-US" sz="1400" dirty="0"/>
              <a:t>Rise Against Hunger</a:t>
            </a:r>
            <a:br>
              <a:rPr lang="en-US" sz="1400" dirty="0"/>
            </a:br>
            <a:r>
              <a:rPr lang="en-US" sz="1400" dirty="0"/>
              <a:t>City of Fernandina Beach</a:t>
            </a:r>
            <a:br>
              <a:rPr lang="en-US" sz="1400" dirty="0"/>
            </a:br>
            <a:r>
              <a:rPr lang="en-US" sz="1400" dirty="0"/>
              <a:t>Rotary Club of Fernandina Beach</a:t>
            </a:r>
            <a:br>
              <a:rPr lang="en-US" sz="1400" dirty="0"/>
            </a:br>
            <a:r>
              <a:rPr lang="en-US" sz="1400" dirty="0"/>
              <a:t>Interact Club of Fernandina Beach HS</a:t>
            </a:r>
            <a:br>
              <a:rPr lang="en-US" sz="1400" dirty="0"/>
            </a:br>
            <a:r>
              <a:rPr lang="en-US" sz="1400" dirty="0"/>
              <a:t>Local Church Organizations</a:t>
            </a:r>
            <a:br>
              <a:rPr lang="en-US" sz="1400" dirty="0"/>
            </a:br>
            <a:r>
              <a:rPr lang="en-US" sz="1400" dirty="0"/>
              <a:t/>
            </a:r>
            <a:br>
              <a:rPr lang="en-US" sz="1400" dirty="0"/>
            </a:br>
            <a:r>
              <a:rPr lang="en-US" sz="1400" dirty="0"/>
              <a:t>Organized 300 volunteers to pack 59,000 meals for distribution to people in need around the world.</a:t>
            </a:r>
          </a:p>
        </p:txBody>
      </p:sp>
      <p:pic>
        <p:nvPicPr>
          <p:cNvPr id="10" name="Content Placeholder 9">
            <a:extLst>
              <a:ext uri="{FF2B5EF4-FFF2-40B4-BE49-F238E27FC236}">
                <a16:creationId xmlns:a16="http://schemas.microsoft.com/office/drawing/2014/main" xmlns="" id="{FFD504D7-DF73-4DEE-A893-F8BF34F9E396}"/>
              </a:ext>
            </a:extLst>
          </p:cNvPr>
          <p:cNvPicPr>
            <a:picLocks noGrp="1" noChangeAspect="1"/>
          </p:cNvPicPr>
          <p:nvPr>
            <p:ph idx="1"/>
          </p:nvPr>
        </p:nvPicPr>
        <p:blipFill>
          <a:blip r:embed="rId2"/>
          <a:stretch>
            <a:fillRect/>
          </a:stretch>
        </p:blipFill>
        <p:spPr>
          <a:xfrm>
            <a:off x="4790114" y="138999"/>
            <a:ext cx="5100604" cy="6580001"/>
          </a:xfrm>
        </p:spPr>
      </p:pic>
    </p:spTree>
    <p:extLst>
      <p:ext uri="{BB962C8B-B14F-4D97-AF65-F5344CB8AC3E}">
        <p14:creationId xmlns:p14="http://schemas.microsoft.com/office/powerpoint/2010/main" val="4067404321"/>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F05C3C2-73EF-4ABD-881D-2E15A631A182}"/>
              </a:ext>
            </a:extLst>
          </p:cNvPr>
          <p:cNvPicPr>
            <a:picLocks noChangeAspect="1"/>
          </p:cNvPicPr>
          <p:nvPr/>
        </p:nvPicPr>
        <p:blipFill rotWithShape="1">
          <a:blip r:embed="rId2"/>
          <a:srcRect t="15666" r="525" b="402"/>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1F152038-4180-4846-898F-10796021B8ED}"/>
              </a:ext>
            </a:extLst>
          </p:cNvPr>
          <p:cNvSpPr txBox="1"/>
          <p:nvPr/>
        </p:nvSpPr>
        <p:spPr>
          <a:xfrm>
            <a:off x="7275143" y="6318119"/>
            <a:ext cx="4597167" cy="369332"/>
          </a:xfrm>
          <a:prstGeom prst="rect">
            <a:avLst/>
          </a:prstGeom>
          <a:noFill/>
        </p:spPr>
        <p:txBody>
          <a:bodyPr wrap="square" rtlCol="0">
            <a:spAutoFit/>
          </a:bodyPr>
          <a:lstStyle/>
          <a:p>
            <a:r>
              <a:rPr lang="en-US" dirty="0">
                <a:solidFill>
                  <a:schemeClr val="bg1"/>
                </a:solidFill>
              </a:rPr>
              <a:t>ROTARY CLUB OF AMELIA ISLAND SUNRISE</a:t>
            </a:r>
          </a:p>
        </p:txBody>
      </p:sp>
    </p:spTree>
    <p:extLst>
      <p:ext uri="{BB962C8B-B14F-4D97-AF65-F5344CB8AC3E}">
        <p14:creationId xmlns:p14="http://schemas.microsoft.com/office/powerpoint/2010/main" val="1413986354"/>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89466-50B9-43FE-B421-282F43AE5E52}"/>
              </a:ext>
            </a:extLst>
          </p:cNvPr>
          <p:cNvSpPr>
            <a:spLocks noGrp="1"/>
          </p:cNvSpPr>
          <p:nvPr>
            <p:ph type="title"/>
          </p:nvPr>
        </p:nvSpPr>
        <p:spPr/>
        <p:txBody>
          <a:bodyPr>
            <a:normAutofit/>
          </a:bodyPr>
          <a:lstStyle/>
          <a:p>
            <a:r>
              <a:rPr lang="en-US" sz="2800" dirty="0"/>
              <a:t>BARNABAS MEAL PACK &amp; SENIOR Rx FOOD PROGRAM</a:t>
            </a:r>
            <a:br>
              <a:rPr lang="en-US" sz="2800" dirty="0"/>
            </a:br>
            <a:r>
              <a:rPr lang="en-US" sz="2800" dirty="0"/>
              <a:t/>
            </a:r>
            <a:br>
              <a:rPr lang="en-US" sz="2800" dirty="0"/>
            </a:br>
            <a:r>
              <a:rPr lang="en-US" sz="2800" dirty="0"/>
              <a:t/>
            </a:r>
            <a:br>
              <a:rPr lang="en-US" sz="2800" dirty="0"/>
            </a:br>
            <a:r>
              <a:rPr lang="en-US" sz="1400" dirty="0"/>
              <a:t>Jodi Henson, Club President 2019-2020</a:t>
            </a:r>
            <a:br>
              <a:rPr lang="en-US" sz="1400" dirty="0"/>
            </a:br>
            <a:r>
              <a:rPr lang="en-US" sz="1400" dirty="0"/>
              <a:t>Dan </a:t>
            </a:r>
            <a:r>
              <a:rPr lang="en-US" sz="1400" dirty="0" err="1"/>
              <a:t>Westra</a:t>
            </a:r>
            <a:r>
              <a:rPr lang="en-US" sz="1400" dirty="0"/>
              <a:t>, Club Member</a:t>
            </a:r>
            <a:br>
              <a:rPr lang="en-US" sz="1400" dirty="0"/>
            </a:br>
            <a:r>
              <a:rPr lang="en-US" sz="1400" dirty="0"/>
              <a:t/>
            </a:r>
            <a:br>
              <a:rPr lang="en-US" sz="1400" dirty="0"/>
            </a:br>
            <a:r>
              <a:rPr lang="en-US" sz="1400" dirty="0"/>
              <a:t>Project Partners:</a:t>
            </a:r>
            <a:br>
              <a:rPr lang="en-US" sz="1400" dirty="0"/>
            </a:br>
            <a:r>
              <a:rPr lang="en-US" sz="1400" dirty="0"/>
              <a:t>Barnabas Center Amelia Island</a:t>
            </a:r>
            <a:br>
              <a:rPr lang="en-US" sz="1400" dirty="0"/>
            </a:br>
            <a:r>
              <a:rPr lang="en-US" sz="1400" dirty="0"/>
              <a:t>Nassau County School District</a:t>
            </a:r>
            <a:br>
              <a:rPr lang="en-US" sz="1400" dirty="0"/>
            </a:br>
            <a:r>
              <a:rPr lang="en-US" sz="1400" dirty="0"/>
              <a:t/>
            </a:r>
            <a:br>
              <a:rPr lang="en-US" sz="1400" dirty="0"/>
            </a:br>
            <a:r>
              <a:rPr lang="en-US" sz="1400" dirty="0"/>
              <a:t>Delivered fresh food and sundries once a week to 50 local families and senior citizens in need.</a:t>
            </a:r>
            <a:endParaRPr lang="en-US" sz="2800" dirty="0"/>
          </a:p>
        </p:txBody>
      </p:sp>
      <p:pic>
        <p:nvPicPr>
          <p:cNvPr id="10" name="Content Placeholder 9">
            <a:extLst>
              <a:ext uri="{FF2B5EF4-FFF2-40B4-BE49-F238E27FC236}">
                <a16:creationId xmlns:a16="http://schemas.microsoft.com/office/drawing/2014/main" xmlns="" id="{FFD504D7-DF73-4DEE-A893-F8BF34F9E396}"/>
              </a:ext>
            </a:extLst>
          </p:cNvPr>
          <p:cNvPicPr>
            <a:picLocks noGrp="1" noChangeAspect="1"/>
          </p:cNvPicPr>
          <p:nvPr>
            <p:ph idx="1"/>
          </p:nvPr>
        </p:nvPicPr>
        <p:blipFill>
          <a:blip r:embed="rId2"/>
          <a:srcRect/>
          <a:stretch/>
        </p:blipFill>
        <p:spPr>
          <a:xfrm>
            <a:off x="4875207" y="138999"/>
            <a:ext cx="4930418" cy="6580001"/>
          </a:xfrm>
        </p:spPr>
      </p:pic>
    </p:spTree>
    <p:extLst>
      <p:ext uri="{BB962C8B-B14F-4D97-AF65-F5344CB8AC3E}">
        <p14:creationId xmlns:p14="http://schemas.microsoft.com/office/powerpoint/2010/main" val="374124486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83B6D85-813C-4D51-AD2E-A25C807373C1}"/>
              </a:ext>
            </a:extLst>
          </p:cNvPr>
          <p:cNvPicPr>
            <a:picLocks noChangeAspect="1"/>
          </p:cNvPicPr>
          <p:nvPr/>
        </p:nvPicPr>
        <p:blipFill rotWithShape="1">
          <a:blip r:embed="rId2"/>
          <a:srcRect l="5494" r="8086"/>
          <a:stretch/>
        </p:blipFill>
        <p:spPr>
          <a:xfrm>
            <a:off x="0" y="0"/>
            <a:ext cx="12192001" cy="6858000"/>
          </a:xfrm>
          <a:prstGeom prst="rect">
            <a:avLst/>
          </a:prstGeom>
        </p:spPr>
      </p:pic>
      <p:sp>
        <p:nvSpPr>
          <p:cNvPr id="2" name="TextBox 1">
            <a:extLst>
              <a:ext uri="{FF2B5EF4-FFF2-40B4-BE49-F238E27FC236}">
                <a16:creationId xmlns:a16="http://schemas.microsoft.com/office/drawing/2014/main" xmlns="" id="{75283E9B-6989-4723-B7C2-D636C8416876}"/>
              </a:ext>
            </a:extLst>
          </p:cNvPr>
          <p:cNvSpPr txBox="1"/>
          <p:nvPr/>
        </p:nvSpPr>
        <p:spPr>
          <a:xfrm>
            <a:off x="5232160" y="6362558"/>
            <a:ext cx="5092117" cy="646331"/>
          </a:xfrm>
          <a:prstGeom prst="rect">
            <a:avLst/>
          </a:prstGeom>
          <a:noFill/>
        </p:spPr>
        <p:txBody>
          <a:bodyPr wrap="square" rtlCol="0">
            <a:spAutoFit/>
          </a:bodyPr>
          <a:lstStyle/>
          <a:p>
            <a:r>
              <a:rPr lang="en-US" dirty="0">
                <a:solidFill>
                  <a:schemeClr val="bg1"/>
                </a:solidFill>
              </a:rPr>
              <a:t>ROTARY CLUB OF AMELIA ISLAND SUNRISE</a:t>
            </a:r>
          </a:p>
          <a:p>
            <a:endParaRPr lang="en-US" dirty="0"/>
          </a:p>
        </p:txBody>
      </p:sp>
    </p:spTree>
    <p:extLst>
      <p:ext uri="{BB962C8B-B14F-4D97-AF65-F5344CB8AC3E}">
        <p14:creationId xmlns:p14="http://schemas.microsoft.com/office/powerpoint/2010/main" val="2871360521"/>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TM03457475[[fn=Frame]]</Template>
  <TotalTime>300</TotalTime>
  <Words>120</Words>
  <Application>Microsoft Office PowerPoint</Application>
  <PresentationFormat>Widescreen</PresentationFormat>
  <Paragraphs>23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Corbel</vt:lpstr>
      <vt:lpstr>Wingdings 2</vt:lpstr>
      <vt:lpstr>Frame</vt:lpstr>
      <vt:lpstr>Area of Focus  Awards  2019 - 2020</vt:lpstr>
      <vt:lpstr>HURRICANE DORIAN RELIEF  Peggy Gachet, Club President 2019-2020 Dan Hilbert, President-Elect 2019-2020  Project Partners: Flagler Health Rotaract Interact Early Act  Provided medical relief for hurricane ravaged areas of the Bahamas by supporting an emergency health clinic in Hope Town with staff and funding.</vt:lpstr>
      <vt:lpstr>PowerPoint Presentation</vt:lpstr>
      <vt:lpstr>WATER PROJECT, CERRO VERDE, HONDOURAS   Bea Fore, Club President 2019-2020 Greg Anderson, Club Member  Project Partners: University of Illinois World Water Alliance of Florida Residents of Cerro Verde  Collaborative design and construction of  a sustainable water supply system to 50 homes in a remote Central American village.</vt:lpstr>
      <vt:lpstr>PowerPoint Presentation</vt:lpstr>
      <vt:lpstr>RISE AGAINST HUNGER  Jodi Henson, Club President 2019-2020 Dan Westra, Club Member  Project Partners: Rise Against Hunger City of Fernandina Beach Rotary Club of Fernandina Beach Interact Club of Fernandina Beach HS Local Church Organizations  Organized 300 volunteers to pack 59,000 meals for distribution to people in need around the world.</vt:lpstr>
      <vt:lpstr>PowerPoint Presentation</vt:lpstr>
      <vt:lpstr>BARNABAS MEAL PACK &amp; SENIOR Rx FOOD PROGRAM   Jodi Henson, Club President 2019-2020 Dan Westra, Club Member  Project Partners: Barnabas Center Amelia Island Nassau County School District  Delivered fresh food and sundries once a week to 50 local families and senior citizens in need.</vt:lpstr>
      <vt:lpstr>PowerPoint Presentation</vt:lpstr>
      <vt:lpstr>DOWNTOWN FIT LOOP   Brandon Perry, Club President 2019-2020 Frank Ganz, President-Elect 2019-2020  Project Partners: City of Ormond Beach  Enhancing public parks with fitness equipment and shade structures for public use facilitating enhanced public health.</vt:lpstr>
      <vt:lpstr>PowerPoint Presentation</vt:lpstr>
      <vt:lpstr>FOSTERING EARLY ACT PROGRAMS IN SCHOOLS  Jodi Henson, Club President 2019-2020 Dan Westra, Club Member  Project Parnters: Emma Love Hardee Elementary School Fernandina Beach Middle School Rotary Club of Fernandina Beach  Initiated EarlyAct program in local elementary school that has taught leadership and service principles to nearly 75 young boys and girls.  Program has led to formation of an Interact Club at the local middle school.</vt:lpstr>
      <vt:lpstr>PowerPoint Presentation</vt:lpstr>
      <vt:lpstr>ROTARY ORATORY COMPETITION  Bea Fore, Club President 2019-2020 Greg Anderson, Club Member  Project Partners: Rotary Club of Jacksonville Rotary Club of West Jacksonville Rotary Club of Orange Park Rotary Club of Amelia Island Sunrise Rotary Club of St. Augustine WJCT TV  Provided research, composition and presentation opportunities to high school seniors in five county area of Florida’s First Coast.  Exemplary student orators were awarded college scholarship assistance.</vt:lpstr>
      <vt:lpstr>PowerPoint Presentation</vt:lpstr>
      <vt:lpstr>BEACHES HEALTH JAM   Clarence Hill, Club President 2019-2020 Cathy Hagan, President-Elect 2020-2021 Chris Hoffman, Vice President 2020-2021  Project Partners: Mayo Clinic YMCA BEAM Mobile Food Carver Center Mission House Beaches Rotaract Interact Club of Fletcher High School  A fun event with a health theme for underserved communities at the Jacksonville beaches.</vt:lpstr>
      <vt:lpstr>PowerPoint Presentation</vt:lpstr>
      <vt:lpstr>ROTARY SWIM &amp; SURF : MAKING A SPLASH IN FLAGLER COUNTY  Roy Sieger, Club President 2019-2020 Roseanne Stocker, President-Elect 2019-2020  Project Partners: City of Flagler Beach Ocean Rescue Urban Surf4Kids  Provided swim, surf and water safety lessons as well as conflict resolution skills for children. Encouraged and provided means for minority, at-risk and economically disadvantaged youth to participate.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 of Focus Awards 2019 - 2020</dc:title>
  <dc:creator>Dean Scott</dc:creator>
  <cp:lastModifiedBy>Mobile 1</cp:lastModifiedBy>
  <cp:revision>34</cp:revision>
  <dcterms:created xsi:type="dcterms:W3CDTF">2020-10-21T15:14:48Z</dcterms:created>
  <dcterms:modified xsi:type="dcterms:W3CDTF">2020-10-22T20:11:22Z</dcterms:modified>
</cp:coreProperties>
</file>